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113" r:id="rId2"/>
    <p:sldId id="2111" r:id="rId3"/>
    <p:sldId id="681" r:id="rId4"/>
    <p:sldId id="2114" r:id="rId5"/>
    <p:sldId id="2115" r:id="rId6"/>
    <p:sldId id="2116" r:id="rId7"/>
    <p:sldId id="2117" r:id="rId8"/>
    <p:sldId id="2118" r:id="rId9"/>
    <p:sldId id="2119" r:id="rId10"/>
    <p:sldId id="2120" r:id="rId11"/>
    <p:sldId id="2121" r:id="rId12"/>
    <p:sldId id="2122" r:id="rId13"/>
    <p:sldId id="2123" r:id="rId14"/>
    <p:sldId id="2124" r:id="rId15"/>
    <p:sldId id="2125" r:id="rId16"/>
    <p:sldId id="2126" r:id="rId17"/>
    <p:sldId id="2127" r:id="rId18"/>
    <p:sldId id="2128" r:id="rId19"/>
    <p:sldId id="2129" r:id="rId20"/>
    <p:sldId id="2130" r:id="rId21"/>
    <p:sldId id="2131" r:id="rId22"/>
    <p:sldId id="2132" r:id="rId23"/>
    <p:sldId id="2133" r:id="rId24"/>
    <p:sldId id="211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31" autoAdjust="0"/>
    <p:restoredTop sz="94660"/>
  </p:normalViewPr>
  <p:slideViewPr>
    <p:cSldViewPr snapToGrid="0">
      <p:cViewPr varScale="1">
        <p:scale>
          <a:sx n="77" d="100"/>
          <a:sy n="77" d="100"/>
        </p:scale>
        <p:origin x="200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8ADDA2-9079-4935-81E1-FD3716796F46}" type="datetimeFigureOut">
              <a:rPr lang="en-US" smtClean="0"/>
              <a:t>3/16/20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E4C641-2544-424F-A77C-6B50F273DB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781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B8836-BB74-423B-B0BC-F40D3098FF42}" type="datetimeFigureOut">
              <a:rPr lang="en-US" smtClean="0"/>
              <a:t>3/16/20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F1854-A885-4C71-9570-9659DB64E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534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B8836-BB74-423B-B0BC-F40D3098FF42}" type="datetimeFigureOut">
              <a:rPr lang="en-US" smtClean="0"/>
              <a:t>3/16/20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F1854-A885-4C71-9570-9659DB64E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461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B8836-BB74-423B-B0BC-F40D3098FF42}" type="datetimeFigureOut">
              <a:rPr lang="en-US" smtClean="0"/>
              <a:t>3/16/20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F1854-A885-4C71-9570-9659DB64E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064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B8836-BB74-423B-B0BC-F40D3098FF42}" type="datetimeFigureOut">
              <a:rPr lang="en-US" smtClean="0"/>
              <a:t>3/16/20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F1854-A885-4C71-9570-9659DB64E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856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B8836-BB74-423B-B0BC-F40D3098FF42}" type="datetimeFigureOut">
              <a:rPr lang="en-US" smtClean="0"/>
              <a:t>3/16/20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F1854-A885-4C71-9570-9659DB64E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886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B8836-BB74-423B-B0BC-F40D3098FF42}" type="datetimeFigureOut">
              <a:rPr lang="en-US" smtClean="0"/>
              <a:t>3/16/20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F1854-A885-4C71-9570-9659DB64E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045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B8836-BB74-423B-B0BC-F40D3098FF42}" type="datetimeFigureOut">
              <a:rPr lang="en-US" smtClean="0"/>
              <a:t>3/16/20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F1854-A885-4C71-9570-9659DB64E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52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B8836-BB74-423B-B0BC-F40D3098FF42}" type="datetimeFigureOut">
              <a:rPr lang="en-US" smtClean="0"/>
              <a:t>3/16/20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F1854-A885-4C71-9570-9659DB64E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459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B8836-BB74-423B-B0BC-F40D3098FF42}" type="datetimeFigureOut">
              <a:rPr lang="en-US" smtClean="0"/>
              <a:t>3/16/20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F1854-A885-4C71-9570-9659DB64E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565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B8836-BB74-423B-B0BC-F40D3098FF42}" type="datetimeFigureOut">
              <a:rPr lang="en-US" smtClean="0"/>
              <a:t>3/16/20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F1854-A885-4C71-9570-9659DB64E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777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B8836-BB74-423B-B0BC-F40D3098FF42}" type="datetimeFigureOut">
              <a:rPr lang="en-US" smtClean="0"/>
              <a:t>3/16/20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F1854-A885-4C71-9570-9659DB64E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478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BB8836-BB74-423B-B0BC-F40D3098FF42}" type="datetimeFigureOut">
              <a:rPr lang="en-US" smtClean="0"/>
              <a:t>3/16/20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FF1854-A885-4C71-9570-9659DB64E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829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1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1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1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111BE-6947-F948-896F-0D881F4041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Can we predict and prevent the onset of seizures?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ED721F-B543-B446-AB18-8BB2C47242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67056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Behnaam Aazhang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J.S. Abercrombie Professor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Electrical and Computer Engineering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Rice University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37E4E01-2FF2-BA46-B066-5EF870125A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010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250"/>
    </mc:Choice>
    <mc:Fallback>
      <p:transition spd="slow" advTm="46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B74E4-AFD6-EA47-BAA3-D3E92740C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Epilepsy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4ED43-5A66-C545-B068-7DF87D5208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1% of world’s population </a:t>
            </a:r>
          </a:p>
          <a:p>
            <a:r>
              <a:rPr lang="en-US" dirty="0"/>
              <a:t>causes: stroke, tumors, infection, genetic, …</a:t>
            </a:r>
          </a:p>
          <a:p>
            <a:r>
              <a:rPr lang="en-US" dirty="0"/>
              <a:t>1/3 of patients do not respond to medication</a:t>
            </a:r>
          </a:p>
          <a:p>
            <a:pPr lvl="1"/>
            <a:r>
              <a:rPr lang="en-US" dirty="0"/>
              <a:t>resection!!!!!</a:t>
            </a:r>
          </a:p>
          <a:p>
            <a:pPr lvl="1"/>
            <a:r>
              <a:rPr lang="en-US" dirty="0"/>
              <a:t>deep brain stimulation?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6C2888-C2DD-0343-9C69-89FAE14BD6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7000" y="14323"/>
            <a:ext cx="3175000" cy="3556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DC8ADE9-DDD4-F045-8254-DA25D34060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566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646"/>
    </mc:Choice>
    <mc:Fallback>
      <p:transition spd="slow" advTm="586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07FD7B-1CAB-3041-8D8D-3F69ECE960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EC981F-E465-BA4C-AA8B-B7FD643A4F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772" y="677971"/>
            <a:ext cx="8246358" cy="61800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870D3A-25AD-5644-81F6-5C781639D8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4543" y="0"/>
            <a:ext cx="2238513" cy="4678492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361F4C0-67FD-6A4B-BACB-A44FC23027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68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287"/>
    </mc:Choice>
    <mc:Fallback>
      <p:transition spd="slow" advTm="50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801A9-99D2-F44D-94AA-89E5D2E68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C9261-B7DC-5446-A5E4-14E888F90B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identify seizure onset zone in focal seizure</a:t>
            </a:r>
          </a:p>
          <a:p>
            <a:pPr lvl="1"/>
            <a:r>
              <a:rPr lang="en-US" dirty="0"/>
              <a:t>6-10 electrodes among 250</a:t>
            </a:r>
          </a:p>
          <a:p>
            <a:r>
              <a:rPr lang="en-US" dirty="0"/>
              <a:t>predict the onset of seizure</a:t>
            </a:r>
          </a:p>
          <a:p>
            <a:pPr lvl="1"/>
            <a:r>
              <a:rPr lang="en-US" dirty="0"/>
              <a:t>identify pre-ictal from inter-ictal</a:t>
            </a:r>
          </a:p>
          <a:p>
            <a:r>
              <a:rPr lang="en-US" dirty="0"/>
              <a:t>prevent the onset with modulation???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2614A2-7B8F-7F46-8E82-928D5C17F2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4543" y="0"/>
            <a:ext cx="2238513" cy="467849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E7CB5B6-F201-0E47-8E03-7FE87C31B0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050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841"/>
    </mc:Choice>
    <mc:Fallback>
      <p:transition spd="slow" advTm="548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801A9-99D2-F44D-94AA-89E5D2E68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C9261-B7DC-5446-A5E4-14E888F90B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identify seizure onset zone in focal seizure</a:t>
            </a:r>
          </a:p>
          <a:p>
            <a:pPr lvl="1"/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6-10 electrodes among 250</a:t>
            </a:r>
          </a:p>
          <a:p>
            <a:r>
              <a:rPr lang="en-US" dirty="0"/>
              <a:t>predict the onset of seizure</a:t>
            </a:r>
          </a:p>
          <a:p>
            <a:pPr lvl="1"/>
            <a:r>
              <a:rPr lang="en-US" dirty="0"/>
              <a:t>identify pre-ictal from inter-ictal</a:t>
            </a:r>
          </a:p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prevent the onset with modulation???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2614A2-7B8F-7F46-8E82-928D5C17F2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4543" y="0"/>
            <a:ext cx="2238513" cy="467849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B8CEE6D-9090-8448-B87F-65193EBF8B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703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916"/>
    </mc:Choice>
    <mc:Fallback>
      <p:transition spd="slow" advTm="199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07FD7B-1CAB-3041-8D8D-3F69ECE960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EC981F-E465-BA4C-AA8B-B7FD643A4F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772" y="677971"/>
            <a:ext cx="8246358" cy="61800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870D3A-25AD-5644-81F6-5C781639D8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4543" y="0"/>
            <a:ext cx="2238513" cy="46784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6DA1CF-68B8-2249-B597-11D4CD9AEDEB}"/>
              </a:ext>
            </a:extLst>
          </p:cNvPr>
          <p:cNvSpPr txBox="1"/>
          <p:nvPr/>
        </p:nvSpPr>
        <p:spPr>
          <a:xfrm>
            <a:off x="6096000" y="0"/>
            <a:ext cx="10789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ictal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A369B80-536F-644C-9750-27C97F3BE47F}"/>
              </a:ext>
            </a:extLst>
          </p:cNvPr>
          <p:cNvCxnSpPr>
            <a:cxnSpLocks/>
          </p:cNvCxnSpPr>
          <p:nvPr/>
        </p:nvCxnSpPr>
        <p:spPr>
          <a:xfrm flipH="1">
            <a:off x="4921135" y="619954"/>
            <a:ext cx="1174865" cy="524634"/>
          </a:xfrm>
          <a:prstGeom prst="straightConnector1">
            <a:avLst/>
          </a:prstGeom>
          <a:ln w="31750">
            <a:solidFill>
              <a:srgbClr val="FF0000">
                <a:alpha val="96000"/>
              </a:srgb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06A9A7B4-F844-C344-8F21-E2119922B9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864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92"/>
    </mc:Choice>
    <mc:Fallback>
      <p:transition spd="slow" advTm="12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07FD7B-1CAB-3041-8D8D-3F69ECE960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EC981F-E465-BA4C-AA8B-B7FD643A4F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772" y="677971"/>
            <a:ext cx="8246358" cy="6180029"/>
          </a:xfrm>
          <a:prstGeom prst="rect">
            <a:avLst/>
          </a:prstGeom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870D3A-25AD-5644-81F6-5C781639D8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4543" y="0"/>
            <a:ext cx="2238513" cy="46784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6DA1CF-68B8-2249-B597-11D4CD9AEDEB}"/>
              </a:ext>
            </a:extLst>
          </p:cNvPr>
          <p:cNvSpPr txBox="1"/>
          <p:nvPr/>
        </p:nvSpPr>
        <p:spPr>
          <a:xfrm>
            <a:off x="3173888" y="0"/>
            <a:ext cx="22361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</a:rPr>
              <a:t>inter-ictal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A369B80-536F-644C-9750-27C97F3BE47F}"/>
              </a:ext>
            </a:extLst>
          </p:cNvPr>
          <p:cNvCxnSpPr>
            <a:cxnSpLocks/>
          </p:cNvCxnSpPr>
          <p:nvPr/>
        </p:nvCxnSpPr>
        <p:spPr>
          <a:xfrm flipH="1">
            <a:off x="1982465" y="479805"/>
            <a:ext cx="1174865" cy="524634"/>
          </a:xfrm>
          <a:prstGeom prst="straightConnector1">
            <a:avLst/>
          </a:prstGeom>
          <a:ln w="31750">
            <a:solidFill>
              <a:schemeClr val="accent1">
                <a:alpha val="96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7EA38F6-8312-DB4F-97F8-4849F5C08ABC}"/>
              </a:ext>
            </a:extLst>
          </p:cNvPr>
          <p:cNvSpPr/>
          <p:nvPr/>
        </p:nvSpPr>
        <p:spPr>
          <a:xfrm>
            <a:off x="1379913" y="1144588"/>
            <a:ext cx="731520" cy="4907077"/>
          </a:xfrm>
          <a:prstGeom prst="roundRect">
            <a:avLst/>
          </a:prstGeom>
          <a:noFill/>
          <a:ln w="793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C0EF1B3-8830-E147-B11D-8F9A5157FA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174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36"/>
    </mc:Choice>
    <mc:Fallback>
      <p:transition spd="slow" advTm="7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07FD7B-1CAB-3041-8D8D-3F69ECE960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EC981F-E465-BA4C-AA8B-B7FD643A4F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772" y="677971"/>
            <a:ext cx="8246358" cy="61800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870D3A-25AD-5644-81F6-5C781639D8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4543" y="0"/>
            <a:ext cx="2238513" cy="46784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6DA1CF-68B8-2249-B597-11D4CD9AEDEB}"/>
              </a:ext>
            </a:extLst>
          </p:cNvPr>
          <p:cNvSpPr txBox="1"/>
          <p:nvPr/>
        </p:nvSpPr>
        <p:spPr>
          <a:xfrm>
            <a:off x="4782589" y="-85714"/>
            <a:ext cx="19468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pre-ictal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A369B80-536F-644C-9750-27C97F3BE47F}"/>
              </a:ext>
            </a:extLst>
          </p:cNvPr>
          <p:cNvCxnSpPr>
            <a:cxnSpLocks/>
          </p:cNvCxnSpPr>
          <p:nvPr/>
        </p:nvCxnSpPr>
        <p:spPr>
          <a:xfrm flipH="1">
            <a:off x="3926191" y="561673"/>
            <a:ext cx="1174865" cy="524634"/>
          </a:xfrm>
          <a:prstGeom prst="straightConnector1">
            <a:avLst/>
          </a:prstGeom>
          <a:ln w="31750">
            <a:solidFill>
              <a:srgbClr val="FF0000">
                <a:alpha val="96000"/>
              </a:srgb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289390F-E9BF-7F45-8721-CE523A2509BE}"/>
              </a:ext>
            </a:extLst>
          </p:cNvPr>
          <p:cNvSpPr/>
          <p:nvPr/>
        </p:nvSpPr>
        <p:spPr>
          <a:xfrm>
            <a:off x="3560431" y="1144588"/>
            <a:ext cx="731520" cy="4907077"/>
          </a:xfrm>
          <a:prstGeom prst="roundRect">
            <a:avLst/>
          </a:prstGeom>
          <a:noFill/>
          <a:ln w="793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AD9C673-E001-714E-9456-7D59C67A3B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355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385"/>
    </mc:Choice>
    <mc:Fallback>
      <p:transition spd="slow" advTm="213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010DE-F5BE-0342-BF69-3B019CEA2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Dynamics of time series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0C8E75-490A-504C-81F7-47FD0E6706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trajectory is nonlinear</a:t>
            </a:r>
          </a:p>
          <a:p>
            <a:r>
              <a:rPr lang="en-US" dirty="0"/>
              <a:t>inter-ictal and pre-ictal periods are not distinguishable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7CF10E-DAE6-544E-9927-C827E55904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99" y="2793076"/>
            <a:ext cx="10550359" cy="424780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0D915DD-BD44-8D4C-AF28-EDA05F5028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292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864"/>
    </mc:Choice>
    <mc:Fallback>
      <p:transition spd="slow" advTm="84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7B4D9-24C2-1449-8188-3698031C2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327703-515E-7B46-AA54-B58187450C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capturing dynamics of recordings</a:t>
            </a:r>
          </a:p>
          <a:p>
            <a:endParaRPr lang="en-US" dirty="0"/>
          </a:p>
          <a:p>
            <a:r>
              <a:rPr lang="en-US" i="1" dirty="0"/>
              <a:t>K</a:t>
            </a:r>
            <a:r>
              <a:rPr lang="en-US" dirty="0"/>
              <a:t> recordings in time </a:t>
            </a:r>
            <a:r>
              <a:rPr lang="en-US" i="1" dirty="0"/>
              <a:t>m</a:t>
            </a:r>
            <a:r>
              <a:rPr lang="en-US" dirty="0"/>
              <a:t> are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 linear approximation is often insufficient to capture the dynamics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39A682-84CC-3247-89A9-49C6674B52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5414" y="2459645"/>
            <a:ext cx="2459986" cy="3730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BC329D-A565-9A4C-82D3-2653395AB2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5414" y="3250247"/>
            <a:ext cx="2258056" cy="19837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5DE499-96F3-E84C-BA55-96EE53230A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1042" y="6119381"/>
            <a:ext cx="5186800" cy="351818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C81F949-063D-CC40-B454-31F2109A91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4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619"/>
    </mc:Choice>
    <mc:Fallback>
      <p:transition spd="slow" advTm="696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BF161-89CA-BA49-8FBC-ED5214AD8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embedding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802A4A3-9F65-F34F-BC1A-3F5EB254EC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305992" y="1314614"/>
            <a:ext cx="4440728" cy="15910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15A3FB-3E60-4F4F-98D4-3E113F9BE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5992" y="3321214"/>
            <a:ext cx="5022157" cy="13418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795426-14EC-BD48-ADB8-3373D0F6E9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3600" y="5878022"/>
            <a:ext cx="5384800" cy="3556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AB68C2A-1C0F-B948-AC6C-EF63F22448E4}"/>
              </a:ext>
            </a:extLst>
          </p:cNvPr>
          <p:cNvSpPr/>
          <p:nvPr/>
        </p:nvSpPr>
        <p:spPr>
          <a:xfrm>
            <a:off x="548641" y="1690689"/>
            <a:ext cx="1034103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 dynamics result in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0000"/>
              </a:solidFill>
            </a:endParaRPr>
          </a:p>
          <a:p>
            <a:endParaRPr lang="en-US" sz="2800" dirty="0">
              <a:solidFill>
                <a:srgbClr val="00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 a linear approximation has shown to be sufficient in many    applications</a:t>
            </a:r>
            <a:endParaRPr lang="en-US" sz="2800" dirty="0">
              <a:solidFill>
                <a:srgbClr val="000000"/>
              </a:solidFill>
              <a:effectLst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DF2FD34-F2B5-FE4D-9DE9-B977BA06F6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965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89D92-9FC4-134B-820A-C666F7EA4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Can we learn from signal when they are not Gaussian nor linearly related?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763915-87B8-8644-BB26-E80A9C8F02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B5A84A-4A5A-E147-B916-35D097D0B9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422" y="2743201"/>
            <a:ext cx="11427156" cy="382765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15D3E42-4BF0-3E4F-9443-A8603DB603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588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914"/>
    </mc:Choice>
    <mc:Fallback>
      <p:transition spd="slow" advTm="57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81D44-688D-B640-8AAB-A89664DA1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Embedded dynamic mode </a:t>
            </a:r>
            <a:r>
              <a:rPr lang="en-US" dirty="0" err="1"/>
              <a:t>decompostion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B3934-F1B2-C742-B90F-DC48FA0705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Extract the dynamics from data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Extract key features from data to capture changes in the state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8339AF-EFBA-864E-9958-8FA2B68E3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1753" y="2424430"/>
            <a:ext cx="4272626" cy="43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546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64"/>
    </mc:Choice>
    <mc:Fallback>
      <p:transition spd="slow" advTm="1464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1FA09-669D-A54A-8394-8517E4CE3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EFA3E0E-301F-CA44-9461-55342B0711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506662"/>
            <a:ext cx="4996805" cy="43513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319564-8426-7947-96D3-8AB9FAB2B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898" y="-33251"/>
            <a:ext cx="5612245" cy="28061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0B37C3-3885-AB46-952A-D9D853CEE3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1686" y="2500969"/>
            <a:ext cx="4710314" cy="44529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A79B-7826-4145-9D2A-76CF12EB42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9005" y="474894"/>
            <a:ext cx="355600" cy="1409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A1CDEC-9D38-3646-AC8E-4C38AD645E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5474" y="474894"/>
            <a:ext cx="355600" cy="1409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B19320-44D5-4B49-8AE2-1908CF1525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8625" y="2001356"/>
            <a:ext cx="366430" cy="6979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099F8A-93FD-F540-9A9F-D5FB9137C2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4003" y="2089064"/>
            <a:ext cx="825500" cy="59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94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657"/>
    </mc:Choice>
    <mc:Fallback>
      <p:transition spd="slow" advTm="62657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7F533-83AD-2549-9C54-02427AFCE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EF4B07-C305-B74D-80E6-27631F9FD6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98EACC-111C-5749-A95A-76BDCD75A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414" y="0"/>
            <a:ext cx="107051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388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757"/>
    </mc:Choice>
    <mc:Fallback>
      <p:transition spd="slow" advTm="42757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19F18-8130-424C-B342-890C2A6C8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CEA9EA-22C6-1F47-8FB3-13B185744C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A18238-D783-E449-A6FF-C6CAD681B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2087" y="0"/>
            <a:ext cx="7567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603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666"/>
    </mc:Choice>
    <mc:Fallback>
      <p:transition spd="slow" advTm="88666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5B7C223-60D3-5B4E-917F-0887AD794B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2"/>
                </a:solidFill>
                <a:latin typeface="Helvetica" pitchFamily="2" charset="0"/>
              </a:rPr>
              <a:t>non-invasive deep brain stimulation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2"/>
                </a:solidFill>
                <a:latin typeface="Helvetica" pitchFamily="2" charset="0"/>
              </a:rPr>
              <a:t>wireless multisite modulation of the diseased heart        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2"/>
                </a:solidFill>
                <a:latin typeface="Helvetica" pitchFamily="2" charset="0"/>
              </a:rPr>
              <a:t>real-time closed-loop modulation for depression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2"/>
                </a:solidFill>
                <a:latin typeface="Helvetica" pitchFamily="2" charset="0"/>
              </a:rPr>
              <a:t>learning and socialization in primates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2"/>
                </a:solidFill>
                <a:latin typeface="Helvetica" pitchFamily="2" charset="0"/>
              </a:rPr>
              <a:t>understanding olfactory circuit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2"/>
                </a:solidFill>
                <a:latin typeface="Helvetica" pitchFamily="2" charset="0"/>
              </a:rPr>
              <a:t>modulation of epileptic circuit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24A16BA-D2C3-5447-885D-0BC4E3FC0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tx2"/>
                </a:solidFill>
                <a:latin typeface="Helvetica" pitchFamily="2" charset="0"/>
              </a:rPr>
              <a:t>What am I excited about?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AA42E1-5A63-3241-A52C-C3958B66B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8079" y="15206"/>
            <a:ext cx="4784011" cy="716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190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464"/>
    </mc:Choice>
    <mc:Fallback>
      <p:transition spd="slow" advTm="68464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5B7C223-60D3-5B4E-917F-0887AD794B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25051"/>
          </a:xfrm>
        </p:spPr>
        <p:txBody>
          <a:bodyPr>
            <a:normAutofit/>
          </a:bodyPr>
          <a:lstStyle/>
          <a:p>
            <a:r>
              <a:rPr lang="en-US" dirty="0"/>
              <a:t>less focus on the application</a:t>
            </a:r>
          </a:p>
          <a:p>
            <a:r>
              <a:rPr lang="en-US" dirty="0"/>
              <a:t>more emphasize on tools</a:t>
            </a:r>
          </a:p>
          <a:p>
            <a:r>
              <a:rPr lang="en-US" dirty="0"/>
              <a:t>let’s step back with a few more fundamental questions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24A16BA-D2C3-5447-885D-0BC4E3FC0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Can we predict and prevent the onset of seizures?</a:t>
            </a:r>
            <a:endParaRPr lang="en-US" dirty="0">
              <a:solidFill>
                <a:schemeClr val="tx2"/>
              </a:solidFill>
              <a:latin typeface="Helvetica" pitchFamily="2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8F55411-29A8-8A47-98F6-C6BD797516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827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373"/>
    </mc:Choice>
    <mc:Fallback>
      <p:transition spd="slow" advTm="29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1189C-A864-334F-8AD8-5D803F3E2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engineers contribute to medicine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290B34-7EAE-8C4A-AB45-A391B62BF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74680"/>
          </a:xfrm>
        </p:spPr>
        <p:txBody>
          <a:bodyPr/>
          <a:lstStyle/>
          <a:p>
            <a:r>
              <a:rPr lang="en-US" dirty="0"/>
              <a:t>e-health</a:t>
            </a:r>
          </a:p>
          <a:p>
            <a:r>
              <a:rPr lang="en-US" dirty="0"/>
              <a:t>from collecting data to understanding various disorders</a:t>
            </a:r>
          </a:p>
          <a:p>
            <a:r>
              <a:rPr lang="en-US" dirty="0"/>
              <a:t>developing therapies</a:t>
            </a:r>
          </a:p>
          <a:p>
            <a:pPr lvl="1"/>
            <a:r>
              <a:rPr lang="en-US" dirty="0"/>
              <a:t>patient-specific </a:t>
            </a:r>
          </a:p>
          <a:p>
            <a:pPr lvl="1"/>
            <a:r>
              <a:rPr lang="en-US" dirty="0"/>
              <a:t>episode-specific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5C2188-2D7D-C344-A55D-080DB47658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5770" y="3233530"/>
            <a:ext cx="5426230" cy="362447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E4023E6-6A8D-C041-B98C-2FA64B4316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05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523"/>
    </mc:Choice>
    <mc:Fallback>
      <p:transition spd="slow" advTm="795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CB4A9-126E-FC45-95FD-F0A0CCA3C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Engineers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737800-D149-4F4D-B5FA-5D752103FE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problem solving with constraints</a:t>
            </a:r>
          </a:p>
          <a:p>
            <a:r>
              <a:rPr lang="en-US" dirty="0"/>
              <a:t>developing tools</a:t>
            </a:r>
          </a:p>
          <a:p>
            <a:pPr lvl="1"/>
            <a:r>
              <a:rPr lang="en-US" dirty="0"/>
              <a:t>sense and measure</a:t>
            </a:r>
          </a:p>
          <a:p>
            <a:pPr lvl="2"/>
            <a:r>
              <a:rPr lang="en-US" dirty="0"/>
              <a:t>nano-electronics</a:t>
            </a:r>
          </a:p>
          <a:p>
            <a:pPr lvl="1"/>
            <a:r>
              <a:rPr lang="en-US" dirty="0"/>
              <a:t>control—modulation, stimulation, pacing </a:t>
            </a:r>
          </a:p>
          <a:p>
            <a:pPr lvl="2"/>
            <a:r>
              <a:rPr lang="en-US" dirty="0"/>
              <a:t>machine learning and data analytics</a:t>
            </a:r>
          </a:p>
          <a:p>
            <a:pPr lvl="2"/>
            <a:r>
              <a:rPr lang="en-US" dirty="0"/>
              <a:t>nonlinear and non-Gaussian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80B9EC-DA72-9741-A3B8-9F507AFDBA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0227" y="-1"/>
            <a:ext cx="6241774" cy="490425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F0DBF45-CAB3-3B4A-A3D9-B067D5495F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936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539"/>
    </mc:Choice>
    <mc:Fallback>
      <p:transition spd="slow" advTm="35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1E6A5-B811-5C4C-ADD6-C32731DA6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4F7C4D-621E-4343-9FCC-9A8C1B147D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pacemakers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2D1B2A-9A43-6C47-96C4-3834CF4291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2965" y="0"/>
            <a:ext cx="4069035" cy="324015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8F68DAD-623A-5941-8B25-F14AD7381C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74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835"/>
    </mc:Choice>
    <mc:Fallback>
      <p:transition spd="slow" advTm="21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1E6A5-B811-5C4C-ADD6-C32731DA6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4F7C4D-621E-4343-9FCC-9A8C1B147D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pacemakers</a:t>
            </a:r>
          </a:p>
          <a:p>
            <a:r>
              <a:rPr lang="en-US" dirty="0"/>
              <a:t>can we modulate our neurological circuit?</a:t>
            </a:r>
          </a:p>
          <a:p>
            <a:pPr lvl="1"/>
            <a:r>
              <a:rPr lang="en-US" dirty="0"/>
              <a:t>86 billion neurons</a:t>
            </a:r>
          </a:p>
          <a:p>
            <a:pPr lvl="2"/>
            <a:r>
              <a:rPr lang="en-US" dirty="0"/>
              <a:t>each 10 micron diameter</a:t>
            </a:r>
          </a:p>
          <a:p>
            <a:pPr lvl="1"/>
            <a:r>
              <a:rPr lang="en-US" dirty="0"/>
              <a:t>100 Hz clock speed</a:t>
            </a:r>
          </a:p>
          <a:p>
            <a:pPr lvl="1"/>
            <a:r>
              <a:rPr lang="en-US" dirty="0"/>
              <a:t>100 trillion synapses</a:t>
            </a:r>
          </a:p>
          <a:p>
            <a:pPr lvl="1"/>
            <a:r>
              <a:rPr lang="en-US" dirty="0"/>
              <a:t>complicated functionality with only 20 W of power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2D1B2A-9A43-6C47-96C4-3834CF4291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2965" y="0"/>
            <a:ext cx="4069035" cy="324015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1757E2C-867D-AC47-9D2E-30856484BE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705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671"/>
    </mc:Choice>
    <mc:Fallback>
      <p:transition spd="slow" advTm="58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062F3-A442-FA47-9BB9-E330C7429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application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18BA71-44B7-9F4A-85FE-2BA3F5BEB2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epilepsy</a:t>
            </a:r>
          </a:p>
          <a:p>
            <a:pPr lvl="1"/>
            <a:r>
              <a:rPr lang="en-US" dirty="0"/>
              <a:t>can data analytics predict the onset of seizures?</a:t>
            </a:r>
          </a:p>
          <a:p>
            <a:pPr lvl="1"/>
            <a:r>
              <a:rPr lang="en-US" dirty="0"/>
              <a:t>can we develop spatiotemporally precise modulation protocols to prevent the onset of seizures?</a:t>
            </a:r>
          </a:p>
          <a:p>
            <a:pPr lvl="1"/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9156296-3EE6-604F-B2F6-5708C09DF7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154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532"/>
    </mc:Choice>
    <mc:Fallback>
      <p:transition spd="slow" advTm="31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B74E4-AFD6-EA47-BAA3-D3E92740C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Epilepsy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4ED43-5A66-C545-B068-7DF87D5208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unprovoked and recurring seizures</a:t>
            </a:r>
          </a:p>
          <a:p>
            <a:r>
              <a:rPr lang="en-US" dirty="0"/>
              <a:t>seizure</a:t>
            </a:r>
          </a:p>
          <a:p>
            <a:pPr lvl="1"/>
            <a:r>
              <a:rPr lang="en-US" dirty="0"/>
              <a:t>no standard definition</a:t>
            </a:r>
          </a:p>
          <a:p>
            <a:pPr lvl="1"/>
            <a:r>
              <a:rPr lang="en-US" dirty="0"/>
              <a:t>abnormally hyper-excited neuronal activities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6C2888-C2DD-0343-9C69-89FAE14BD6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7000" y="14323"/>
            <a:ext cx="3175000" cy="3556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36DA35F-D337-5A48-BF01-F87A3C530B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157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462"/>
    </mc:Choice>
    <mc:Fallback>
      <p:transition spd="slow" advTm="474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951</TotalTime>
  <Words>389</Words>
  <Application>Microsoft Macintosh PowerPoint</Application>
  <PresentationFormat>Widescreen</PresentationFormat>
  <Paragraphs>100</Paragraphs>
  <Slides>24</Slides>
  <Notes>0</Notes>
  <HiddenSlides>0</HiddenSlides>
  <MMClips>19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Helvetica</vt:lpstr>
      <vt:lpstr>Helvetica Neue</vt:lpstr>
      <vt:lpstr>Times New Roman</vt:lpstr>
      <vt:lpstr>Office Theme</vt:lpstr>
      <vt:lpstr>Can we predict and prevent the onset of seizures?</vt:lpstr>
      <vt:lpstr>Can we learn from signal when they are not Gaussian nor linearly related?</vt:lpstr>
      <vt:lpstr>Can we predict and prevent the onset of seizures?</vt:lpstr>
      <vt:lpstr>How can engineers contribute to medicine</vt:lpstr>
      <vt:lpstr>Engineers</vt:lpstr>
      <vt:lpstr>Example</vt:lpstr>
      <vt:lpstr>Example</vt:lpstr>
      <vt:lpstr>One application</vt:lpstr>
      <vt:lpstr>Epilepsy</vt:lpstr>
      <vt:lpstr>Epilepsy</vt:lpstr>
      <vt:lpstr>PowerPoint Presentation</vt:lpstr>
      <vt:lpstr>Challenges</vt:lpstr>
      <vt:lpstr>Challenges</vt:lpstr>
      <vt:lpstr>PowerPoint Presentation</vt:lpstr>
      <vt:lpstr>PowerPoint Presentation</vt:lpstr>
      <vt:lpstr>PowerPoint Presentation</vt:lpstr>
      <vt:lpstr>Dynamics of time series</vt:lpstr>
      <vt:lpstr>Dynamics</vt:lpstr>
      <vt:lpstr>Time embedding</vt:lpstr>
      <vt:lpstr>Embedded dynamic mode decompostion</vt:lpstr>
      <vt:lpstr>PowerPoint Presentation</vt:lpstr>
      <vt:lpstr>PowerPoint Presentation</vt:lpstr>
      <vt:lpstr>PowerPoint Presentation</vt:lpstr>
      <vt:lpstr>What am I excited about?</vt:lpstr>
    </vt:vector>
  </TitlesOfParts>
  <Company>Microsoft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Marcia K. O'Malley</dc:creator>
  <cp:lastModifiedBy>Microsoft Office User</cp:lastModifiedBy>
  <cp:revision>66</cp:revision>
  <dcterms:created xsi:type="dcterms:W3CDTF">2015-03-02T04:54:26Z</dcterms:created>
  <dcterms:modified xsi:type="dcterms:W3CDTF">2020-03-16T16:43:48Z</dcterms:modified>
</cp:coreProperties>
</file>